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jpe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pPr/>
              <a:t>11/5/2013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smtClean="0"/>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smtClean="0"/>
              <a:t>Haga clic para modificar el estilo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pPr/>
              <a:t>11/5/2013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pPr/>
              <a:t>11/5/2013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smtClean="0"/>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11/5/2013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11/5/2013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96354" y="5581097"/>
            <a:ext cx="10572000" cy="434974"/>
          </a:xfrm>
        </p:spPr>
        <p:txBody>
          <a:bodyPr>
            <a:noAutofit/>
          </a:bodyPr>
          <a:lstStyle/>
          <a:p>
            <a:pPr algn="ctr"/>
            <a:r>
              <a:rPr lang="es-MX" sz="2000" dirty="0">
                <a:latin typeface="Arial" panose="020B0604020202020204" pitchFamily="34" charset="0"/>
                <a:cs typeface="Arial" panose="020B0604020202020204" pitchFamily="34" charset="0"/>
              </a:rPr>
              <a:t>Signo: Es una representación gráfica de una palabra, la cual puede ser entendida en cualquier idioma (ya que es universal).</a:t>
            </a:r>
          </a:p>
          <a:p>
            <a:pPr algn="ctr"/>
            <a:endParaRPr lang="es-MX" sz="2000" dirty="0">
              <a:latin typeface="Arial" panose="020B0604020202020204" pitchFamily="34" charset="0"/>
              <a:cs typeface="Arial" panose="020B0604020202020204" pitchFamily="34" charset="0"/>
            </a:endParaRPr>
          </a:p>
        </p:txBody>
      </p:sp>
      <p:sp>
        <p:nvSpPr>
          <p:cNvPr id="4" name="Rectángulo 3"/>
          <p:cNvSpPr/>
          <p:nvPr/>
        </p:nvSpPr>
        <p:spPr>
          <a:xfrm>
            <a:off x="632345" y="300968"/>
            <a:ext cx="9357815" cy="1631216"/>
          </a:xfrm>
          <a:prstGeom prst="rect">
            <a:avLst/>
          </a:prstGeom>
        </p:spPr>
        <p:txBody>
          <a:bodyPr wrap="square">
            <a:spAutoFit/>
          </a:bodyPr>
          <a:lstStyle/>
          <a:p>
            <a:pPr algn="ctr"/>
            <a:r>
              <a:rPr lang="es-MX" dirty="0">
                <a:latin typeface="Arial" panose="020B0604020202020204" pitchFamily="34" charset="0"/>
                <a:cs typeface="Arial" panose="020B0604020202020204" pitchFamily="34" charset="0"/>
              </a:rPr>
              <a:t>Diferencia entre "Señal", "Signo" y "Símbolo</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endParaRPr lang="es-MX" dirty="0"/>
          </a:p>
          <a:p>
            <a:r>
              <a:rPr lang="es-MX" sz="1400" dirty="0">
                <a:latin typeface="Arial" panose="020B0604020202020204" pitchFamily="34" charset="0"/>
                <a:cs typeface="Arial" panose="020B0604020202020204" pitchFamily="34" charset="0"/>
              </a:rPr>
              <a:t>Es muy común que estos vocablos tiendan a generar confusión, pero aquí presentamos que significan estas palabras:</a:t>
            </a:r>
          </a:p>
          <a:p>
            <a:endParaRPr lang="es-MX" dirty="0"/>
          </a:p>
          <a:p>
            <a:r>
              <a:rPr lang="es-MX" dirty="0"/>
              <a:t> </a:t>
            </a:r>
          </a:p>
        </p:txBody>
      </p:sp>
      <p:pic>
        <p:nvPicPr>
          <p:cNvPr id="5" name="Imagen 4"/>
          <p:cNvPicPr>
            <a:picLocks noChangeAspect="1"/>
          </p:cNvPicPr>
          <p:nvPr/>
        </p:nvPicPr>
        <p:blipFill>
          <a:blip r:embed="rId2"/>
          <a:stretch>
            <a:fillRect/>
          </a:stretch>
        </p:blipFill>
        <p:spPr>
          <a:xfrm>
            <a:off x="1437092" y="1334877"/>
            <a:ext cx="1652442" cy="2569547"/>
          </a:xfrm>
          <a:prstGeom prst="rect">
            <a:avLst/>
          </a:prstGeom>
        </p:spPr>
      </p:pic>
      <p:pic>
        <p:nvPicPr>
          <p:cNvPr id="6" name="Imagen 5"/>
          <p:cNvPicPr>
            <a:picLocks noChangeAspect="1"/>
          </p:cNvPicPr>
          <p:nvPr/>
        </p:nvPicPr>
        <p:blipFill>
          <a:blip r:embed="rId3"/>
          <a:stretch>
            <a:fillRect/>
          </a:stretch>
        </p:blipFill>
        <p:spPr>
          <a:xfrm>
            <a:off x="4631351" y="1497140"/>
            <a:ext cx="2113781" cy="2120407"/>
          </a:xfrm>
          <a:prstGeom prst="rect">
            <a:avLst/>
          </a:prstGeom>
        </p:spPr>
      </p:pic>
      <p:sp>
        <p:nvSpPr>
          <p:cNvPr id="7" name="Rectángulo 6"/>
          <p:cNvSpPr/>
          <p:nvPr/>
        </p:nvSpPr>
        <p:spPr>
          <a:xfrm>
            <a:off x="330860" y="4124288"/>
            <a:ext cx="2212465" cy="338554"/>
          </a:xfrm>
          <a:prstGeom prst="rect">
            <a:avLst/>
          </a:prstGeom>
        </p:spPr>
        <p:txBody>
          <a:bodyPr wrap="none">
            <a:spAutoFit/>
          </a:bodyPr>
          <a:lstStyle/>
          <a:p>
            <a:r>
              <a:rPr lang="es-MX" sz="1600" dirty="0"/>
              <a:t>Las llamas del fuego</a:t>
            </a:r>
          </a:p>
        </p:txBody>
      </p:sp>
      <p:sp>
        <p:nvSpPr>
          <p:cNvPr id="8" name="Rectángulo 7"/>
          <p:cNvSpPr/>
          <p:nvPr/>
        </p:nvSpPr>
        <p:spPr>
          <a:xfrm>
            <a:off x="4762922" y="4010359"/>
            <a:ext cx="2638864" cy="338554"/>
          </a:xfrm>
          <a:prstGeom prst="rect">
            <a:avLst/>
          </a:prstGeom>
        </p:spPr>
        <p:txBody>
          <a:bodyPr wrap="none">
            <a:spAutoFit/>
          </a:bodyPr>
          <a:lstStyle/>
          <a:p>
            <a:r>
              <a:rPr lang="es-MX" sz="1600" dirty="0"/>
              <a:t>El signo de interrogación</a:t>
            </a:r>
          </a:p>
        </p:txBody>
      </p:sp>
      <p:pic>
        <p:nvPicPr>
          <p:cNvPr id="9" name="Imagen 8"/>
          <p:cNvPicPr>
            <a:picLocks noChangeAspect="1"/>
          </p:cNvPicPr>
          <p:nvPr/>
        </p:nvPicPr>
        <p:blipFill>
          <a:blip r:embed="rId4"/>
          <a:stretch>
            <a:fillRect/>
          </a:stretch>
        </p:blipFill>
        <p:spPr>
          <a:xfrm>
            <a:off x="8408646" y="1349490"/>
            <a:ext cx="2512976" cy="2166555"/>
          </a:xfrm>
          <a:prstGeom prst="rect">
            <a:avLst/>
          </a:prstGeom>
        </p:spPr>
      </p:pic>
      <p:sp>
        <p:nvSpPr>
          <p:cNvPr id="10" name="Rectángulo 9"/>
          <p:cNvSpPr/>
          <p:nvPr/>
        </p:nvSpPr>
        <p:spPr>
          <a:xfrm>
            <a:off x="8408646" y="3904424"/>
            <a:ext cx="2863284" cy="338554"/>
          </a:xfrm>
          <a:prstGeom prst="rect">
            <a:avLst/>
          </a:prstGeom>
        </p:spPr>
        <p:txBody>
          <a:bodyPr wrap="none">
            <a:spAutoFit/>
          </a:bodyPr>
          <a:lstStyle/>
          <a:p>
            <a:r>
              <a:rPr lang="es-MX" sz="1600" dirty="0"/>
              <a:t>El signo de </a:t>
            </a:r>
            <a:r>
              <a:rPr lang="es-MX" sz="1600" dirty="0" smtClean="0"/>
              <a:t>hombre y mujer</a:t>
            </a:r>
            <a:endParaRPr lang="es-MX" sz="1600" dirty="0"/>
          </a:p>
        </p:txBody>
      </p:sp>
    </p:spTree>
    <p:extLst>
      <p:ext uri="{BB962C8B-B14F-4D97-AF65-F5344CB8AC3E}">
        <p14:creationId xmlns:p14="http://schemas.microsoft.com/office/powerpoint/2010/main" val="1155431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noAutofit/>
          </a:bodyPr>
          <a:lstStyle/>
          <a:p>
            <a:r>
              <a:rPr lang="es-MX" sz="2000" dirty="0">
                <a:latin typeface="Arial" panose="020B0604020202020204" pitchFamily="34" charset="0"/>
                <a:cs typeface="Arial" panose="020B0604020202020204" pitchFamily="34" charset="0"/>
              </a:rPr>
              <a:t>Señal: Es un tipo de signo que sirve más como una información, en algunos casos con carácter imperativo (pues señala que se debe y no se debe hacer), y en otros es un logotipo que muestra un producto comercial, de cualquier índole. </a:t>
            </a:r>
          </a:p>
        </p:txBody>
      </p:sp>
      <p:pic>
        <p:nvPicPr>
          <p:cNvPr id="4" name="Imagen 3"/>
          <p:cNvPicPr>
            <a:picLocks noChangeAspect="1"/>
          </p:cNvPicPr>
          <p:nvPr/>
        </p:nvPicPr>
        <p:blipFill>
          <a:blip r:embed="rId2"/>
          <a:stretch>
            <a:fillRect/>
          </a:stretch>
        </p:blipFill>
        <p:spPr>
          <a:xfrm>
            <a:off x="1957886" y="1256419"/>
            <a:ext cx="2286000" cy="3048000"/>
          </a:xfrm>
          <a:prstGeom prst="rect">
            <a:avLst/>
          </a:prstGeom>
        </p:spPr>
      </p:pic>
      <p:pic>
        <p:nvPicPr>
          <p:cNvPr id="5" name="Imagen 4"/>
          <p:cNvPicPr>
            <a:picLocks noChangeAspect="1"/>
          </p:cNvPicPr>
          <p:nvPr/>
        </p:nvPicPr>
        <p:blipFill>
          <a:blip r:embed="rId3"/>
          <a:stretch>
            <a:fillRect/>
          </a:stretch>
        </p:blipFill>
        <p:spPr>
          <a:xfrm>
            <a:off x="7457505" y="1398802"/>
            <a:ext cx="2381250" cy="2466975"/>
          </a:xfrm>
          <a:prstGeom prst="rect">
            <a:avLst/>
          </a:prstGeom>
        </p:spPr>
      </p:pic>
      <p:sp>
        <p:nvSpPr>
          <p:cNvPr id="6" name="Rectángulo 5"/>
          <p:cNvSpPr/>
          <p:nvPr/>
        </p:nvSpPr>
        <p:spPr>
          <a:xfrm>
            <a:off x="810001" y="645114"/>
            <a:ext cx="2428870" cy="338554"/>
          </a:xfrm>
          <a:prstGeom prst="rect">
            <a:avLst/>
          </a:prstGeom>
        </p:spPr>
        <p:txBody>
          <a:bodyPr wrap="none">
            <a:spAutoFit/>
          </a:bodyPr>
          <a:lstStyle/>
          <a:p>
            <a:r>
              <a:rPr lang="es-MX" sz="1600" dirty="0">
                <a:latin typeface="Arial" panose="020B0604020202020204" pitchFamily="34" charset="0"/>
                <a:cs typeface="Arial" panose="020B0604020202020204" pitchFamily="34" charset="0"/>
              </a:rPr>
              <a:t>Señal de riesgo eléctrico</a:t>
            </a:r>
          </a:p>
        </p:txBody>
      </p:sp>
      <p:sp>
        <p:nvSpPr>
          <p:cNvPr id="7" name="Rectángulo 6"/>
          <p:cNvSpPr/>
          <p:nvPr/>
        </p:nvSpPr>
        <p:spPr>
          <a:xfrm>
            <a:off x="5600130" y="610088"/>
            <a:ext cx="6096000" cy="338554"/>
          </a:xfrm>
          <a:prstGeom prst="rect">
            <a:avLst/>
          </a:prstGeom>
        </p:spPr>
        <p:txBody>
          <a:bodyPr>
            <a:spAutoFit/>
          </a:bodyPr>
          <a:lstStyle/>
          <a:p>
            <a:r>
              <a:rPr lang="es-MX" sz="1600" dirty="0">
                <a:latin typeface="Arial" panose="020B0604020202020204" pitchFamily="34" charset="0"/>
                <a:cs typeface="Arial" panose="020B0604020202020204" pitchFamily="34" charset="0"/>
              </a:rPr>
              <a:t>Señal de prohibir el acto de fumar en lugares públicos</a:t>
            </a:r>
          </a:p>
        </p:txBody>
      </p:sp>
    </p:spTree>
    <p:extLst>
      <p:ext uri="{BB962C8B-B14F-4D97-AF65-F5344CB8AC3E}">
        <p14:creationId xmlns:p14="http://schemas.microsoft.com/office/powerpoint/2010/main" val="2090306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noAutofit/>
          </a:bodyPr>
          <a:lstStyle/>
          <a:p>
            <a:r>
              <a:rPr lang="es-MX" sz="2000" dirty="0">
                <a:latin typeface="Arial" panose="020B0604020202020204" pitchFamily="34" charset="0"/>
                <a:cs typeface="Arial" panose="020B0604020202020204" pitchFamily="34" charset="0"/>
              </a:rPr>
              <a:t>Símbolo: Es la representación gráfica de una palabra, el cual también involucra sentimientos, valores, ideales. En sociedades diferentes, las gráficas puede simbolizar distintas cosas, y de allí se desglosa el significado particular que tiene.</a:t>
            </a:r>
          </a:p>
        </p:txBody>
      </p:sp>
      <p:pic>
        <p:nvPicPr>
          <p:cNvPr id="5" name="Imagen 4"/>
          <p:cNvPicPr>
            <a:picLocks noChangeAspect="1"/>
          </p:cNvPicPr>
          <p:nvPr/>
        </p:nvPicPr>
        <p:blipFill>
          <a:blip r:embed="rId3"/>
          <a:stretch>
            <a:fillRect/>
          </a:stretch>
        </p:blipFill>
        <p:spPr>
          <a:xfrm>
            <a:off x="4518360" y="665903"/>
            <a:ext cx="2365870" cy="2675189"/>
          </a:xfrm>
          <a:prstGeom prst="rect">
            <a:avLst/>
          </a:prstGeom>
        </p:spPr>
      </p:pic>
      <p:pic>
        <p:nvPicPr>
          <p:cNvPr id="6" name="Imagen 5"/>
          <p:cNvPicPr>
            <a:picLocks noChangeAspect="1"/>
          </p:cNvPicPr>
          <p:nvPr/>
        </p:nvPicPr>
        <p:blipFill>
          <a:blip r:embed="rId4"/>
          <a:stretch>
            <a:fillRect/>
          </a:stretch>
        </p:blipFill>
        <p:spPr>
          <a:xfrm>
            <a:off x="818621" y="449274"/>
            <a:ext cx="1902512" cy="2891818"/>
          </a:xfrm>
          <a:prstGeom prst="rect">
            <a:avLst/>
          </a:prstGeom>
        </p:spPr>
      </p:pic>
      <p:sp>
        <p:nvSpPr>
          <p:cNvPr id="7" name="Rectángulo 6"/>
          <p:cNvSpPr/>
          <p:nvPr/>
        </p:nvSpPr>
        <p:spPr>
          <a:xfrm>
            <a:off x="301175" y="3737972"/>
            <a:ext cx="3775393" cy="338554"/>
          </a:xfrm>
          <a:prstGeom prst="rect">
            <a:avLst/>
          </a:prstGeom>
        </p:spPr>
        <p:txBody>
          <a:bodyPr wrap="none">
            <a:spAutoFit/>
          </a:bodyPr>
          <a:lstStyle/>
          <a:p>
            <a:r>
              <a:rPr lang="es-MX" sz="1600" dirty="0">
                <a:latin typeface="Arial" panose="020B0604020202020204" pitchFamily="34" charset="0"/>
                <a:cs typeface="Arial" panose="020B0604020202020204" pitchFamily="34" charset="0"/>
              </a:rPr>
              <a:t>La Cruz: símbolo de la religión cristiana</a:t>
            </a:r>
          </a:p>
        </p:txBody>
      </p:sp>
      <p:sp>
        <p:nvSpPr>
          <p:cNvPr id="8" name="Rectángulo 7"/>
          <p:cNvSpPr/>
          <p:nvPr/>
        </p:nvSpPr>
        <p:spPr>
          <a:xfrm>
            <a:off x="4546090" y="3750105"/>
            <a:ext cx="2601994" cy="584775"/>
          </a:xfrm>
          <a:prstGeom prst="rect">
            <a:avLst/>
          </a:prstGeom>
        </p:spPr>
        <p:txBody>
          <a:bodyPr wrap="none">
            <a:spAutoFit/>
          </a:bodyPr>
          <a:lstStyle/>
          <a:p>
            <a:r>
              <a:rPr lang="es-MX" sz="1600" dirty="0">
                <a:latin typeface="Arial" panose="020B0604020202020204" pitchFamily="34" charset="0"/>
                <a:cs typeface="Arial" panose="020B0604020202020204" pitchFamily="34" charset="0"/>
              </a:rPr>
              <a:t>El lazo rosado: símbolo </a:t>
            </a:r>
            <a:r>
              <a:rPr lang="es-MX" sz="1600" dirty="0" smtClean="0">
                <a:latin typeface="Arial" panose="020B0604020202020204" pitchFamily="34" charset="0"/>
                <a:cs typeface="Arial" panose="020B0604020202020204" pitchFamily="34" charset="0"/>
              </a:rPr>
              <a:t>de</a:t>
            </a:r>
          </a:p>
          <a:p>
            <a:pPr algn="ctr"/>
            <a:r>
              <a:rPr lang="es-MX" sz="1600" dirty="0" smtClean="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la lucha contra el Sida</a:t>
            </a:r>
          </a:p>
        </p:txBody>
      </p:sp>
      <p:pic>
        <p:nvPicPr>
          <p:cNvPr id="9" name="Imagen 8"/>
          <p:cNvPicPr>
            <a:picLocks noChangeAspect="1"/>
          </p:cNvPicPr>
          <p:nvPr/>
        </p:nvPicPr>
        <p:blipFill>
          <a:blip r:embed="rId5"/>
          <a:stretch>
            <a:fillRect/>
          </a:stretch>
        </p:blipFill>
        <p:spPr>
          <a:xfrm>
            <a:off x="8382388" y="470137"/>
            <a:ext cx="2930634" cy="2891818"/>
          </a:xfrm>
          <a:prstGeom prst="rect">
            <a:avLst/>
          </a:prstGeom>
        </p:spPr>
      </p:pic>
      <p:sp>
        <p:nvSpPr>
          <p:cNvPr id="10" name="Rectángulo 9"/>
          <p:cNvSpPr/>
          <p:nvPr/>
        </p:nvSpPr>
        <p:spPr>
          <a:xfrm>
            <a:off x="8313410" y="3601469"/>
            <a:ext cx="3068591" cy="1077218"/>
          </a:xfrm>
          <a:prstGeom prst="rect">
            <a:avLst/>
          </a:prstGeom>
        </p:spPr>
        <p:txBody>
          <a:bodyPr wrap="square">
            <a:spAutoFit/>
          </a:bodyPr>
          <a:lstStyle/>
          <a:p>
            <a:pPr algn="ctr"/>
            <a:r>
              <a:rPr lang="es-MX" sz="1600" dirty="0" smtClean="0"/>
              <a:t>La estrella de David: </a:t>
            </a:r>
            <a:r>
              <a:rPr lang="es-MX" sz="1600" dirty="0"/>
              <a:t>símbolo de</a:t>
            </a:r>
          </a:p>
          <a:p>
            <a:pPr algn="ctr"/>
            <a:r>
              <a:rPr lang="es-MX" sz="1600" dirty="0"/>
              <a:t> </a:t>
            </a:r>
            <a:r>
              <a:rPr lang="es-MX" sz="1600" dirty="0" smtClean="0"/>
              <a:t>judaísmo y es el emblema de Israel</a:t>
            </a:r>
            <a:endParaRPr lang="es-MX" sz="1600" dirty="0"/>
          </a:p>
        </p:txBody>
      </p:sp>
    </p:spTree>
    <p:extLst>
      <p:ext uri="{BB962C8B-B14F-4D97-AF65-F5344CB8AC3E}">
        <p14:creationId xmlns:p14="http://schemas.microsoft.com/office/powerpoint/2010/main" val="3256475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84207" y="1734756"/>
            <a:ext cx="4297979" cy="3441808"/>
          </a:xfrm>
          <a:prstGeom prst="rect">
            <a:avLst/>
          </a:prstGeom>
        </p:spPr>
      </p:pic>
      <p:sp>
        <p:nvSpPr>
          <p:cNvPr id="3" name="CuadroTexto 2"/>
          <p:cNvSpPr txBox="1"/>
          <p:nvPr/>
        </p:nvSpPr>
        <p:spPr>
          <a:xfrm>
            <a:off x="4804013" y="382138"/>
            <a:ext cx="2383986" cy="369332"/>
          </a:xfrm>
          <a:prstGeom prst="rect">
            <a:avLst/>
          </a:prstGeom>
          <a:noFill/>
        </p:spPr>
        <p:txBody>
          <a:bodyPr wrap="none" rtlCol="0">
            <a:spAutoFit/>
          </a:bodyPr>
          <a:lstStyle/>
          <a:p>
            <a:r>
              <a:rPr lang="es-MX" dirty="0" smtClean="0">
                <a:latin typeface="+mj-lt"/>
                <a:cs typeface="Arial" panose="020B0604020202020204" pitchFamily="34" charset="0"/>
              </a:rPr>
              <a:t>SIMBOLOS VISUALES</a:t>
            </a:r>
            <a:endParaRPr lang="es-MX" dirty="0">
              <a:latin typeface="+mj-lt"/>
              <a:cs typeface="Arial" panose="020B0604020202020204" pitchFamily="34" charset="0"/>
            </a:endParaRPr>
          </a:p>
        </p:txBody>
      </p:sp>
      <p:sp>
        <p:nvSpPr>
          <p:cNvPr id="4" name="CuadroTexto 3"/>
          <p:cNvSpPr txBox="1"/>
          <p:nvPr/>
        </p:nvSpPr>
        <p:spPr>
          <a:xfrm>
            <a:off x="6318915" y="2126375"/>
            <a:ext cx="4858601" cy="2523768"/>
          </a:xfrm>
          <a:prstGeom prst="rect">
            <a:avLst/>
          </a:prstGeom>
          <a:noFill/>
        </p:spPr>
        <p:txBody>
          <a:bodyPr wrap="square" rtlCol="0">
            <a:spAutoFit/>
          </a:bodyPr>
          <a:lstStyle/>
          <a:p>
            <a:pPr algn="ctr"/>
            <a:r>
              <a:rPr lang="es-MX" sz="1400" dirty="0" smtClean="0">
                <a:latin typeface="Arial" panose="020B0604020202020204" pitchFamily="34" charset="0"/>
                <a:cs typeface="Arial" panose="020B0604020202020204" pitchFamily="34" charset="0"/>
              </a:rPr>
              <a:t>Cuando encontramos una paloma</a:t>
            </a:r>
          </a:p>
          <a:p>
            <a:pPr algn="ctr"/>
            <a:r>
              <a:rPr lang="es-MX" sz="1400" dirty="0">
                <a:latin typeface="Arial" panose="020B0604020202020204" pitchFamily="34" charset="0"/>
                <a:cs typeface="Arial" panose="020B0604020202020204" pitchFamily="34" charset="0"/>
              </a:rPr>
              <a:t>b</a:t>
            </a:r>
            <a:r>
              <a:rPr lang="es-MX" sz="1400" dirty="0" smtClean="0">
                <a:latin typeface="Arial" panose="020B0604020202020204" pitchFamily="34" charset="0"/>
                <a:cs typeface="Arial" panose="020B0604020202020204" pitchFamily="34" charset="0"/>
              </a:rPr>
              <a:t>lanca en un cuadro, antes que nada sabemos</a:t>
            </a:r>
          </a:p>
          <a:p>
            <a:pPr algn="ctr"/>
            <a:r>
              <a:rPr lang="es-MX" sz="1400" dirty="0">
                <a:latin typeface="Arial" panose="020B0604020202020204" pitchFamily="34" charset="0"/>
                <a:cs typeface="Arial" panose="020B0604020202020204" pitchFamily="34" charset="0"/>
              </a:rPr>
              <a:t>q</a:t>
            </a:r>
            <a:r>
              <a:rPr lang="es-MX" sz="1400" dirty="0" smtClean="0">
                <a:latin typeface="Arial" panose="020B0604020202020204" pitchFamily="34" charset="0"/>
                <a:cs typeface="Arial" panose="020B0604020202020204" pitchFamily="34" charset="0"/>
              </a:rPr>
              <a:t>ue es un animal y para ser mas precisos, </a:t>
            </a:r>
          </a:p>
          <a:p>
            <a:pPr algn="ctr"/>
            <a:r>
              <a:rPr lang="es-MX" sz="1400" dirty="0" smtClean="0">
                <a:latin typeface="Arial" panose="020B0604020202020204" pitchFamily="34" charset="0"/>
                <a:cs typeface="Arial" panose="020B0604020202020204" pitchFamily="34" charset="0"/>
              </a:rPr>
              <a:t>un ave de color blanco</a:t>
            </a:r>
            <a:r>
              <a:rPr lang="en-US" sz="1400" dirty="0" smtClean="0">
                <a:latin typeface="Arial" panose="020B0604020202020204" pitchFamily="34" charset="0"/>
                <a:cs typeface="Arial" panose="020B0604020202020204" pitchFamily="34" charset="0"/>
              </a:rPr>
              <a:t>; sin embargo </a:t>
            </a:r>
            <a:r>
              <a:rPr lang="es-MX" sz="1400" dirty="0" smtClean="0">
                <a:latin typeface="Arial" panose="020B0604020202020204" pitchFamily="34" charset="0"/>
                <a:cs typeface="Arial" panose="020B0604020202020204" pitchFamily="34" charset="0"/>
              </a:rPr>
              <a:t>puede</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tener</a:t>
            </a:r>
            <a:endParaRPr lang="en-US" sz="1400" dirty="0" smtClean="0">
              <a:latin typeface="Arial" panose="020B0604020202020204" pitchFamily="34" charset="0"/>
              <a:cs typeface="Arial" panose="020B0604020202020204" pitchFamily="34" charset="0"/>
            </a:endParaRPr>
          </a:p>
          <a:p>
            <a:pPr algn="ctr"/>
            <a:r>
              <a:rPr lang="es-MX" sz="1400" dirty="0" smtClean="0">
                <a:latin typeface="Arial" panose="020B0604020202020204" pitchFamily="34" charset="0"/>
                <a:cs typeface="Arial" panose="020B0604020202020204" pitchFamily="34" charset="0"/>
              </a:rPr>
              <a:t>diferentes</a:t>
            </a:r>
            <a:r>
              <a:rPr lang="en-US" sz="1400" dirty="0" smtClean="0">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significados</a:t>
            </a:r>
            <a:r>
              <a:rPr lang="en-US" sz="1400" dirty="0" smtClean="0">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simbólicos</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dependiendo</a:t>
            </a:r>
            <a:r>
              <a:rPr lang="en-US" sz="1400" dirty="0" smtClean="0">
                <a:latin typeface="Arial" panose="020B0604020202020204" pitchFamily="34" charset="0"/>
                <a:cs typeface="Arial" panose="020B0604020202020204" pitchFamily="34" charset="0"/>
              </a:rPr>
              <a:t> del </a:t>
            </a:r>
          </a:p>
          <a:p>
            <a:pPr algn="ctr"/>
            <a:r>
              <a:rPr lang="en-US" sz="1400" dirty="0" smtClean="0">
                <a:latin typeface="Arial" panose="020B0604020202020204" pitchFamily="34" charset="0"/>
                <a:cs typeface="Arial" panose="020B0604020202020204" pitchFamily="34" charset="0"/>
              </a:rPr>
              <a:t>tipo</a:t>
            </a:r>
            <a:r>
              <a:rPr lang="en-US" sz="1400" dirty="0" smtClean="0">
                <a:latin typeface="Arial" panose="020B0604020202020204" pitchFamily="34" charset="0"/>
                <a:cs typeface="Arial" panose="020B0604020202020204" pitchFamily="34" charset="0"/>
              </a:rPr>
              <a:t> de </a:t>
            </a:r>
            <a:r>
              <a:rPr lang="es-MX" sz="1400" dirty="0" smtClean="0">
                <a:latin typeface="Arial" panose="020B0604020202020204" pitchFamily="34" charset="0"/>
                <a:cs typeface="Arial" panose="020B0604020202020204" pitchFamily="34" charset="0"/>
              </a:rPr>
              <a:t>imagen</a:t>
            </a:r>
            <a:r>
              <a:rPr lang="en-US" sz="1400" dirty="0" smtClean="0">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que</a:t>
            </a:r>
            <a:r>
              <a:rPr lang="en-US" sz="1400" dirty="0" smtClean="0">
                <a:latin typeface="Arial" panose="020B0604020202020204" pitchFamily="34" charset="0"/>
                <a:cs typeface="Arial" panose="020B0604020202020204" pitchFamily="34" charset="0"/>
              </a:rPr>
              <a:t> se </a:t>
            </a:r>
            <a:r>
              <a:rPr lang="es-MX" sz="1400" dirty="0" smtClean="0">
                <a:latin typeface="Arial" panose="020B0604020202020204" pitchFamily="34" charset="0"/>
                <a:cs typeface="Arial" panose="020B0604020202020204" pitchFamily="34" charset="0"/>
              </a:rPr>
              <a:t>trate</a:t>
            </a:r>
            <a:r>
              <a:rPr lang="en-US" sz="1400" dirty="0" smtClean="0">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Por</a:t>
            </a:r>
            <a:r>
              <a:rPr lang="en-US" sz="1400" dirty="0" smtClean="0">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ejemplo</a:t>
            </a:r>
            <a:r>
              <a:rPr lang="en-US" sz="1400" dirty="0" smtClean="0">
                <a:latin typeface="Arial" panose="020B0604020202020204" pitchFamily="34" charset="0"/>
                <a:cs typeface="Arial" panose="020B0604020202020204" pitchFamily="34" charset="0"/>
              </a:rPr>
              <a:t>, en un cartel</a:t>
            </a:r>
          </a:p>
          <a:p>
            <a:pPr algn="ctr"/>
            <a:r>
              <a:rPr lang="en-US" sz="1400" dirty="0" smtClean="0">
                <a:latin typeface="Arial" panose="020B0604020202020204" pitchFamily="34" charset="0"/>
                <a:cs typeface="Arial" panose="020B0604020202020204" pitchFamily="34" charset="0"/>
              </a:rPr>
              <a:t>de </a:t>
            </a:r>
            <a:r>
              <a:rPr lang="en-US" sz="1400" dirty="0" smtClean="0">
                <a:latin typeface="Arial" panose="020B0604020202020204" pitchFamily="34" charset="0"/>
                <a:cs typeface="Arial" panose="020B0604020202020204" pitchFamily="34" charset="0"/>
              </a:rPr>
              <a:t>derechos</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h</a:t>
            </a:r>
            <a:r>
              <a:rPr lang="en-US" sz="1400" dirty="0" smtClean="0">
                <a:latin typeface="Arial" panose="020B0604020202020204" pitchFamily="34" charset="0"/>
                <a:cs typeface="Arial" panose="020B0604020202020204" pitchFamily="34" charset="0"/>
              </a:rPr>
              <a:t>umanos</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una</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paloma</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blanca</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puede</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ser</a:t>
            </a:r>
            <a:r>
              <a:rPr lang="en-US" sz="1400" dirty="0" smtClean="0">
                <a:latin typeface="Arial" panose="020B0604020202020204" pitchFamily="34" charset="0"/>
                <a:cs typeface="Arial" panose="020B0604020202020204" pitchFamily="34" charset="0"/>
              </a:rPr>
              <a:t> </a:t>
            </a:r>
          </a:p>
          <a:p>
            <a:pPr algn="ctr"/>
            <a:r>
              <a:rPr lang="es-MX" sz="1400" dirty="0" smtClean="0">
                <a:latin typeface="Arial" panose="020B0604020202020204" pitchFamily="34" charset="0"/>
                <a:cs typeface="Arial" panose="020B0604020202020204" pitchFamily="34" charset="0"/>
              </a:rPr>
              <a:t>el símbolo </a:t>
            </a:r>
            <a:r>
              <a:rPr lang="en-US" sz="1400" dirty="0" smtClean="0">
                <a:latin typeface="Arial" panose="020B0604020202020204" pitchFamily="34" charset="0"/>
                <a:cs typeface="Arial" panose="020B0604020202020204" pitchFamily="34" charset="0"/>
              </a:rPr>
              <a:t>de la </a:t>
            </a:r>
            <a:r>
              <a:rPr lang="en-US" sz="1400" dirty="0" smtClean="0">
                <a:latin typeface="Arial" panose="020B0604020202020204" pitchFamily="34" charset="0"/>
                <a:cs typeface="Arial" panose="020B0604020202020204" pitchFamily="34" charset="0"/>
              </a:rPr>
              <a:t>paz</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mientras</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que</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una</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pintura</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religiosa</a:t>
            </a:r>
            <a:endParaRPr lang="en-US" sz="1400" dirty="0" smtClean="0">
              <a:latin typeface="Arial" panose="020B0604020202020204" pitchFamily="34" charset="0"/>
              <a:cs typeface="Arial" panose="020B0604020202020204" pitchFamily="34" charset="0"/>
            </a:endParaRPr>
          </a:p>
          <a:p>
            <a:pPr algn="ct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tienen</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otro</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significado</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como</a:t>
            </a:r>
            <a:r>
              <a:rPr lang="en-US" sz="1400" dirty="0" smtClean="0">
                <a:latin typeface="Arial" panose="020B0604020202020204" pitchFamily="34" charset="0"/>
                <a:cs typeface="Arial" panose="020B0604020202020204" pitchFamily="34" charset="0"/>
              </a:rPr>
              <a:t> en </a:t>
            </a:r>
            <a:r>
              <a:rPr lang="es-MX" sz="1400" dirty="0" smtClean="0">
                <a:latin typeface="Arial" panose="020B0604020202020204" pitchFamily="34" charset="0"/>
                <a:cs typeface="Arial" panose="020B0604020202020204" pitchFamily="34" charset="0"/>
              </a:rPr>
              <a:t>la religión católica,</a:t>
            </a:r>
          </a:p>
          <a:p>
            <a:pPr algn="ct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simboliza</a:t>
            </a:r>
            <a:r>
              <a:rPr lang="en-US" sz="1400" dirty="0" smtClean="0">
                <a:latin typeface="Arial" panose="020B0604020202020204" pitchFamily="34" charset="0"/>
                <a:cs typeface="Arial" panose="020B0604020202020204" pitchFamily="34" charset="0"/>
              </a:rPr>
              <a:t> el </a:t>
            </a:r>
            <a:r>
              <a:rPr lang="es-MX" sz="1400" dirty="0" smtClean="0">
                <a:latin typeface="Arial" panose="020B0604020202020204" pitchFamily="34" charset="0"/>
                <a:cs typeface="Arial" panose="020B0604020202020204" pitchFamily="34" charset="0"/>
              </a:rPr>
              <a:t>Espíritu </a:t>
            </a:r>
            <a:r>
              <a:rPr lang="en-US" sz="1400" dirty="0" smtClean="0">
                <a:latin typeface="Arial" panose="020B0604020202020204" pitchFamily="34" charset="0"/>
                <a:cs typeface="Arial" panose="020B0604020202020204" pitchFamily="34" charset="0"/>
              </a:rPr>
              <a:t>Santo.</a:t>
            </a:r>
            <a:endParaRPr lang="es-MX" sz="1400" dirty="0" smtClean="0">
              <a:latin typeface="Arial" panose="020B0604020202020204" pitchFamily="34" charset="0"/>
              <a:cs typeface="Arial" panose="020B0604020202020204" pitchFamily="34" charset="0"/>
            </a:endParaRPr>
          </a:p>
          <a:p>
            <a:pPr algn="ctr"/>
            <a:endParaRPr lang="es-MX" dirty="0">
              <a:latin typeface="+mj-lt"/>
            </a:endParaRPr>
          </a:p>
        </p:txBody>
      </p:sp>
    </p:spTree>
    <p:extLst>
      <p:ext uri="{BB962C8B-B14F-4D97-AF65-F5344CB8AC3E}">
        <p14:creationId xmlns:p14="http://schemas.microsoft.com/office/powerpoint/2010/main" val="598639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405734" y="1437447"/>
            <a:ext cx="4822507" cy="3612225"/>
          </a:xfrm>
          <a:prstGeom prst="rect">
            <a:avLst/>
          </a:prstGeom>
        </p:spPr>
      </p:pic>
      <p:sp>
        <p:nvSpPr>
          <p:cNvPr id="3" name="CuadroTexto 2"/>
          <p:cNvSpPr txBox="1"/>
          <p:nvPr/>
        </p:nvSpPr>
        <p:spPr>
          <a:xfrm>
            <a:off x="1664408" y="2335618"/>
            <a:ext cx="3477491" cy="1815882"/>
          </a:xfrm>
          <a:prstGeom prst="rect">
            <a:avLst/>
          </a:prstGeom>
          <a:noFill/>
        </p:spPr>
        <p:txBody>
          <a:bodyPr wrap="square" rtlCol="0">
            <a:spAutoFit/>
          </a:bodyPr>
          <a:lstStyle/>
          <a:p>
            <a:pPr algn="ctr"/>
            <a:r>
              <a:rPr lang="es-MX" sz="1400" dirty="0" smtClean="0">
                <a:latin typeface="Arial" panose="020B0604020202020204" pitchFamily="34" charset="0"/>
                <a:cs typeface="Arial" panose="020B0604020202020204" pitchFamily="34" charset="0"/>
              </a:rPr>
              <a:t>En nuestra cultura prehispánica la serpiente emplumada</a:t>
            </a:r>
          </a:p>
          <a:p>
            <a:pPr algn="ctr"/>
            <a:r>
              <a:rPr lang="es-MX" sz="1400" dirty="0" smtClean="0">
                <a:latin typeface="Arial" panose="020B0604020202020204" pitchFamily="34" charset="0"/>
                <a:cs typeface="Arial" panose="020B0604020202020204" pitchFamily="34" charset="0"/>
              </a:rPr>
              <a:t>Hacia referencia a </a:t>
            </a:r>
            <a:r>
              <a:rPr lang="es-MX" sz="1400" dirty="0" smtClean="0">
                <a:latin typeface="Arial" panose="020B0604020202020204" pitchFamily="34" charset="0"/>
                <a:cs typeface="Arial" panose="020B0604020202020204" pitchFamily="34" charset="0"/>
              </a:rPr>
              <a:t>Quetzalcoatl</a:t>
            </a:r>
            <a:r>
              <a:rPr lang="es-MX" sz="1400" dirty="0" smtClean="0">
                <a:latin typeface="Arial" panose="020B0604020202020204" pitchFamily="34" charset="0"/>
                <a:cs typeface="Arial" panose="020B0604020202020204" pitchFamily="34" charset="0"/>
              </a:rPr>
              <a:t>.</a:t>
            </a:r>
          </a:p>
          <a:p>
            <a:pPr algn="ctr"/>
            <a:endParaRPr lang="es-MX" sz="1400" dirty="0">
              <a:latin typeface="Arial" panose="020B0604020202020204" pitchFamily="34" charset="0"/>
              <a:cs typeface="Arial" panose="020B0604020202020204" pitchFamily="34" charset="0"/>
            </a:endParaRPr>
          </a:p>
          <a:p>
            <a:pPr algn="ctr"/>
            <a:r>
              <a:rPr lang="es-MX" sz="1400" dirty="0" smtClean="0">
                <a:latin typeface="Arial" panose="020B0604020202020204" pitchFamily="34" charset="0"/>
                <a:cs typeface="Arial" panose="020B0604020202020204" pitchFamily="34" charset="0"/>
              </a:rPr>
              <a:t>Este símbolo era la unión de dos, pues la serpiente era la parte carnal o limitada del ser humana</a:t>
            </a:r>
          </a:p>
          <a:p>
            <a:pPr algn="ctr"/>
            <a:r>
              <a:rPr lang="es-MX" sz="1400" dirty="0" smtClean="0">
                <a:latin typeface="Arial" panose="020B0604020202020204" pitchFamily="34" charset="0"/>
                <a:cs typeface="Arial" panose="020B0604020202020204" pitchFamily="34" charset="0"/>
              </a:rPr>
              <a:t>Y las plumas la parte espiritual</a:t>
            </a: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1399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40968" y="1778296"/>
            <a:ext cx="3712668" cy="2125096"/>
          </a:xfrm>
          <a:prstGeom prst="rect">
            <a:avLst/>
          </a:prstGeom>
        </p:spPr>
      </p:pic>
      <p:pic>
        <p:nvPicPr>
          <p:cNvPr id="3" name="Imagen 2"/>
          <p:cNvPicPr>
            <a:picLocks noChangeAspect="1"/>
          </p:cNvPicPr>
          <p:nvPr/>
        </p:nvPicPr>
        <p:blipFill>
          <a:blip r:embed="rId3"/>
          <a:stretch>
            <a:fillRect/>
          </a:stretch>
        </p:blipFill>
        <p:spPr>
          <a:xfrm>
            <a:off x="7874090" y="1778296"/>
            <a:ext cx="3457049" cy="2589450"/>
          </a:xfrm>
          <a:prstGeom prst="rect">
            <a:avLst/>
          </a:prstGeom>
        </p:spPr>
      </p:pic>
      <p:sp>
        <p:nvSpPr>
          <p:cNvPr id="4" name="Rectángulo 3"/>
          <p:cNvSpPr/>
          <p:nvPr/>
        </p:nvSpPr>
        <p:spPr>
          <a:xfrm>
            <a:off x="370109" y="74961"/>
            <a:ext cx="10766463" cy="1508105"/>
          </a:xfrm>
          <a:prstGeom prst="rect">
            <a:avLst/>
          </a:prstGeom>
        </p:spPr>
        <p:txBody>
          <a:bodyPr wrap="square">
            <a:spAutoFit/>
          </a:bodyPr>
          <a:lstStyle/>
          <a:p>
            <a:endParaRPr lang="es-MX" dirty="0"/>
          </a:p>
          <a:p>
            <a:r>
              <a:rPr lang="es-MX" sz="1400" dirty="0">
                <a:latin typeface="Arial" panose="020B0604020202020204" pitchFamily="34" charset="0"/>
                <a:cs typeface="Arial" panose="020B0604020202020204" pitchFamily="34" charset="0"/>
              </a:rPr>
              <a:t>La </a:t>
            </a:r>
            <a:r>
              <a:rPr lang="es-MX" sz="1400" dirty="0" smtClean="0">
                <a:latin typeface="Arial" panose="020B0604020202020204" pitchFamily="34" charset="0"/>
                <a:cs typeface="Arial" panose="020B0604020202020204" pitchFamily="34" charset="0"/>
              </a:rPr>
              <a:t>bandera un símbolo patrio</a:t>
            </a:r>
            <a:endParaRPr lang="es-MX" sz="1400" dirty="0">
              <a:latin typeface="Arial" panose="020B0604020202020204" pitchFamily="34" charset="0"/>
              <a:cs typeface="Arial" panose="020B0604020202020204" pitchFamily="34" charset="0"/>
            </a:endParaRPr>
          </a:p>
          <a:p>
            <a:r>
              <a:rPr lang="es-MX" sz="1400" dirty="0" smtClean="0">
                <a:latin typeface="Arial" panose="020B0604020202020204" pitchFamily="34" charset="0"/>
                <a:cs typeface="Arial" panose="020B0604020202020204" pitchFamily="34" charset="0"/>
              </a:rPr>
              <a:t> </a:t>
            </a:r>
            <a:endParaRPr lang="es-MX" sz="1400" dirty="0">
              <a:latin typeface="Arial" panose="020B0604020202020204" pitchFamily="34" charset="0"/>
              <a:cs typeface="Arial" panose="020B0604020202020204" pitchFamily="34" charset="0"/>
            </a:endParaRPr>
          </a:p>
          <a:p>
            <a:r>
              <a:rPr lang="es-MX" sz="1400" dirty="0">
                <a:latin typeface="Arial" panose="020B0604020202020204" pitchFamily="34" charset="0"/>
                <a:cs typeface="Arial" panose="020B0604020202020204" pitchFamily="34" charset="0"/>
              </a:rPr>
              <a:t>La bandera fue creada en 1821. El presidente Benito </a:t>
            </a:r>
            <a:r>
              <a:rPr lang="es-MX" sz="1400" dirty="0" smtClean="0">
                <a:latin typeface="Arial" panose="020B0604020202020204" pitchFamily="34" charset="0"/>
                <a:cs typeface="Arial" panose="020B0604020202020204" pitchFamily="34" charset="0"/>
              </a:rPr>
              <a:t>Juárez </a:t>
            </a:r>
            <a:r>
              <a:rPr lang="es-MX" sz="1400" dirty="0">
                <a:latin typeface="Arial" panose="020B0604020202020204" pitchFamily="34" charset="0"/>
                <a:cs typeface="Arial" panose="020B0604020202020204" pitchFamily="34" charset="0"/>
              </a:rPr>
              <a:t>cambió luego levemente el significado de los colores. México celebra el Día de la Bandera el 24 de </a:t>
            </a:r>
            <a:r>
              <a:rPr lang="es-MX" sz="1400" dirty="0" smtClean="0">
                <a:latin typeface="Arial" panose="020B0604020202020204" pitchFamily="34" charset="0"/>
                <a:cs typeface="Arial" panose="020B0604020202020204" pitchFamily="34" charset="0"/>
              </a:rPr>
              <a:t>Febrero.</a:t>
            </a:r>
            <a:endParaRPr lang="es-MX" sz="1400" dirty="0">
              <a:latin typeface="Arial" panose="020B0604020202020204" pitchFamily="34" charset="0"/>
              <a:cs typeface="Arial" panose="020B0604020202020204" pitchFamily="34" charset="0"/>
            </a:endParaRPr>
          </a:p>
          <a:p>
            <a:r>
              <a:rPr lang="es-MX" dirty="0"/>
              <a:t> </a:t>
            </a:r>
          </a:p>
        </p:txBody>
      </p:sp>
      <p:sp>
        <p:nvSpPr>
          <p:cNvPr id="5" name="Rectángulo 4"/>
          <p:cNvSpPr/>
          <p:nvPr/>
        </p:nvSpPr>
        <p:spPr>
          <a:xfrm>
            <a:off x="370109" y="4172126"/>
            <a:ext cx="3234996" cy="2031325"/>
          </a:xfrm>
          <a:prstGeom prst="rect">
            <a:avLst/>
          </a:prstGeom>
        </p:spPr>
        <p:txBody>
          <a:bodyPr wrap="square">
            <a:spAutoFit/>
          </a:bodyPr>
          <a:lstStyle/>
          <a:p>
            <a:r>
              <a:rPr lang="es-MX" sz="1200" dirty="0">
                <a:latin typeface="Arial" panose="020B0604020202020204" pitchFamily="34" charset="0"/>
                <a:cs typeface="Arial" panose="020B0604020202020204" pitchFamily="34" charset="0"/>
              </a:rPr>
              <a:t>El verde</a:t>
            </a:r>
          </a:p>
          <a:p>
            <a:endParaRPr lang="es-MX" sz="1200" dirty="0">
              <a:latin typeface="Arial" panose="020B0604020202020204" pitchFamily="34" charset="0"/>
              <a:cs typeface="Arial" panose="020B0604020202020204" pitchFamily="34" charset="0"/>
            </a:endParaRPr>
          </a:p>
          <a:p>
            <a:r>
              <a:rPr lang="es-MX" sz="1200" dirty="0">
                <a:latin typeface="Arial" panose="020B0604020202020204" pitchFamily="34" charset="0"/>
                <a:cs typeface="Arial" panose="020B0604020202020204" pitchFamily="34" charset="0"/>
              </a:rPr>
              <a:t>El color verde significa independencia y esperanza. Según los creadores de la bandera, la franja vertical verde de la izquierda representa el movimiento de independencia y separación de España. Más tarde se convirtió en representación de la esperanza.</a:t>
            </a:r>
          </a:p>
          <a:p>
            <a:r>
              <a:rPr lang="es-MX" dirty="0"/>
              <a:t> </a:t>
            </a:r>
          </a:p>
        </p:txBody>
      </p:sp>
      <p:sp>
        <p:nvSpPr>
          <p:cNvPr id="6" name="Rectángulo 5"/>
          <p:cNvSpPr/>
          <p:nvPr/>
        </p:nvSpPr>
        <p:spPr>
          <a:xfrm>
            <a:off x="4766061" y="1778296"/>
            <a:ext cx="2650084" cy="2308324"/>
          </a:xfrm>
          <a:prstGeom prst="rect">
            <a:avLst/>
          </a:prstGeom>
        </p:spPr>
        <p:txBody>
          <a:bodyPr wrap="square">
            <a:spAutoFit/>
          </a:bodyPr>
          <a:lstStyle/>
          <a:p>
            <a:endParaRPr lang="es-MX" sz="1200" dirty="0">
              <a:latin typeface="Arial" panose="020B0604020202020204" pitchFamily="34" charset="0"/>
              <a:cs typeface="Arial" panose="020B0604020202020204" pitchFamily="34" charset="0"/>
            </a:endParaRPr>
          </a:p>
          <a:p>
            <a:r>
              <a:rPr lang="es-MX" sz="1200" dirty="0">
                <a:latin typeface="Arial" panose="020B0604020202020204" pitchFamily="34" charset="0"/>
                <a:cs typeface="Arial" panose="020B0604020202020204" pitchFamily="34" charset="0"/>
              </a:rPr>
              <a:t>El rojo</a:t>
            </a:r>
          </a:p>
          <a:p>
            <a:endParaRPr lang="es-MX" sz="1200" dirty="0">
              <a:latin typeface="Arial" panose="020B0604020202020204" pitchFamily="34" charset="0"/>
              <a:cs typeface="Arial" panose="020B0604020202020204" pitchFamily="34" charset="0"/>
            </a:endParaRPr>
          </a:p>
          <a:p>
            <a:r>
              <a:rPr lang="es-MX" sz="1200" dirty="0">
                <a:latin typeface="Arial" panose="020B0604020202020204" pitchFamily="34" charset="0"/>
                <a:cs typeface="Arial" panose="020B0604020202020204" pitchFamily="34" charset="0"/>
              </a:rPr>
              <a:t>El rojo representa la unidad y la sangre derramada. La franja vertical roja de la derecha de la bandera representaba inicialmente la unidad de la gente española europea y la gente española de Norteamérica. Más tarde pasó a representar la sangre derramada por los revolucionarios de la independencia.</a:t>
            </a:r>
          </a:p>
        </p:txBody>
      </p:sp>
      <p:sp>
        <p:nvSpPr>
          <p:cNvPr id="7" name="Rectángulo 6"/>
          <p:cNvSpPr/>
          <p:nvPr/>
        </p:nvSpPr>
        <p:spPr>
          <a:xfrm>
            <a:off x="3703476" y="3903392"/>
            <a:ext cx="2570715" cy="2215991"/>
          </a:xfrm>
          <a:prstGeom prst="rect">
            <a:avLst/>
          </a:prstGeom>
        </p:spPr>
        <p:txBody>
          <a:bodyPr wrap="square">
            <a:spAutoFit/>
          </a:bodyPr>
          <a:lstStyle/>
          <a:p>
            <a:endParaRPr lang="es-MX" dirty="0"/>
          </a:p>
          <a:p>
            <a:r>
              <a:rPr lang="es-MX" sz="1200" dirty="0">
                <a:latin typeface="Arial" panose="020B0604020202020204" pitchFamily="34" charset="0"/>
                <a:cs typeface="Arial" panose="020B0604020202020204" pitchFamily="34" charset="0"/>
              </a:rPr>
              <a:t>El </a:t>
            </a:r>
            <a:r>
              <a:rPr lang="es-MX" sz="1200" dirty="0" smtClean="0">
                <a:latin typeface="Arial" panose="020B0604020202020204" pitchFamily="34" charset="0"/>
                <a:cs typeface="Arial" panose="020B0604020202020204" pitchFamily="34" charset="0"/>
              </a:rPr>
              <a:t>blanco</a:t>
            </a:r>
          </a:p>
          <a:p>
            <a:endParaRPr lang="es-MX" sz="1200" dirty="0">
              <a:latin typeface="Arial" panose="020B0604020202020204" pitchFamily="34" charset="0"/>
              <a:cs typeface="Arial" panose="020B0604020202020204" pitchFamily="34" charset="0"/>
            </a:endParaRPr>
          </a:p>
          <a:p>
            <a:r>
              <a:rPr lang="es-MX" sz="1200" dirty="0">
                <a:latin typeface="Arial" panose="020B0604020202020204" pitchFamily="34" charset="0"/>
                <a:cs typeface="Arial" panose="020B0604020202020204" pitchFamily="34" charset="0"/>
              </a:rPr>
              <a:t>El blanco representa el catolicismo y la unidad. Los creadores querían reconocer la devoción católica mexicana. La franja vertical blanca del centro representa la pureza de la fe mexicana. Luego su significado cambió para representar unidad.</a:t>
            </a:r>
          </a:p>
        </p:txBody>
      </p:sp>
      <p:sp>
        <p:nvSpPr>
          <p:cNvPr id="8" name="Rectángulo 7"/>
          <p:cNvSpPr/>
          <p:nvPr/>
        </p:nvSpPr>
        <p:spPr>
          <a:xfrm>
            <a:off x="7691210" y="4562976"/>
            <a:ext cx="4079631" cy="1754326"/>
          </a:xfrm>
          <a:prstGeom prst="rect">
            <a:avLst/>
          </a:prstGeom>
        </p:spPr>
        <p:txBody>
          <a:bodyPr wrap="square">
            <a:spAutoFit/>
          </a:bodyPr>
          <a:lstStyle/>
          <a:p>
            <a:pPr algn="ctr"/>
            <a:r>
              <a:rPr lang="es-MX" sz="1200" dirty="0">
                <a:latin typeface="Arial" panose="020B0604020202020204" pitchFamily="34" charset="0"/>
                <a:cs typeface="Arial" panose="020B0604020202020204" pitchFamily="34" charset="0"/>
              </a:rPr>
              <a:t>El símbolo</a:t>
            </a:r>
          </a:p>
          <a:p>
            <a:pPr algn="ctr"/>
            <a:endParaRPr lang="es-MX" sz="1200" dirty="0">
              <a:latin typeface="Arial" panose="020B0604020202020204" pitchFamily="34" charset="0"/>
              <a:cs typeface="Arial" panose="020B0604020202020204" pitchFamily="34" charset="0"/>
            </a:endParaRPr>
          </a:p>
          <a:p>
            <a:pPr algn="ctr"/>
            <a:r>
              <a:rPr lang="es-MX" sz="1200" dirty="0">
                <a:latin typeface="Arial" panose="020B0604020202020204" pitchFamily="34" charset="0"/>
                <a:cs typeface="Arial" panose="020B0604020202020204" pitchFamily="34" charset="0"/>
              </a:rPr>
              <a:t>El águila con la víbora en su boca reconoce la herencia azteca de México. Según la leyenda azteca, los dioses aconsejaron a la gente azteca a construir su capital en el lugar donde vieran un águila posada sobre un árbol espinoso de pera, comiendo una serpiente. Esta comunidad construyó la capital, Tenochtitlan, donde ahora es la plaza principal de la ciudad de México.</a:t>
            </a:r>
          </a:p>
        </p:txBody>
      </p:sp>
    </p:spTree>
    <p:extLst>
      <p:ext uri="{BB962C8B-B14F-4D97-AF65-F5344CB8AC3E}">
        <p14:creationId xmlns:p14="http://schemas.microsoft.com/office/powerpoint/2010/main" val="2834812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latin typeface="Arial" panose="020B0604020202020204" pitchFamily="34" charset="0"/>
                <a:cs typeface="Arial" panose="020B0604020202020204" pitchFamily="34" charset="0"/>
              </a:rPr>
              <a:t>Objetos simbólicos</a:t>
            </a:r>
            <a:endParaRPr lang="es-MX" dirty="0">
              <a:latin typeface="Arial" panose="020B0604020202020204" pitchFamily="34" charset="0"/>
              <a:cs typeface="Arial" panose="020B0604020202020204" pitchFamily="34" charset="0"/>
            </a:endParaRPr>
          </a:p>
        </p:txBody>
      </p:sp>
      <p:pic>
        <p:nvPicPr>
          <p:cNvPr id="7" name="Marcador de contenido 6"/>
          <p:cNvPicPr>
            <a:picLocks noGrp="1" noChangeAspect="1"/>
          </p:cNvPicPr>
          <p:nvPr>
            <p:ph idx="1"/>
          </p:nvPr>
        </p:nvPicPr>
        <p:blipFill>
          <a:blip r:embed="rId2"/>
          <a:stretch>
            <a:fillRect/>
          </a:stretch>
        </p:blipFill>
        <p:spPr>
          <a:xfrm>
            <a:off x="4829850" y="428131"/>
            <a:ext cx="3752281" cy="5628422"/>
          </a:xfrm>
          <a:prstGeom prst="rect">
            <a:avLst/>
          </a:prstGeom>
        </p:spPr>
      </p:pic>
      <p:sp>
        <p:nvSpPr>
          <p:cNvPr id="4" name="Marcador de texto 3"/>
          <p:cNvSpPr>
            <a:spLocks noGrp="1"/>
          </p:cNvSpPr>
          <p:nvPr>
            <p:ph type="body" sz="half" idx="2"/>
          </p:nvPr>
        </p:nvSpPr>
        <p:spPr/>
        <p:txBody>
          <a:bodyPr/>
          <a:lstStyle/>
          <a:p>
            <a:r>
              <a:rPr lang="es-MX" dirty="0" smtClean="0"/>
              <a:t>Muchas veces al estar frente a un cuadro sentimos que ciertos objetos no comprendemos por que el artista decidió incluirlos, sin embargo, al conocer su significado podemos describir el contenido de la imagen y entender el por que de que se les haya incluido.</a:t>
            </a:r>
            <a:endParaRPr lang="es-MX" dirty="0"/>
          </a:p>
        </p:txBody>
      </p:sp>
      <p:sp>
        <p:nvSpPr>
          <p:cNvPr id="8" name="CuadroTexto 7"/>
          <p:cNvSpPr txBox="1"/>
          <p:nvPr/>
        </p:nvSpPr>
        <p:spPr>
          <a:xfrm>
            <a:off x="9105193" y="367940"/>
            <a:ext cx="2218497" cy="2893100"/>
          </a:xfrm>
          <a:prstGeom prst="rect">
            <a:avLst/>
          </a:prstGeom>
          <a:noFill/>
        </p:spPr>
        <p:txBody>
          <a:bodyPr wrap="square" rtlCol="0">
            <a:spAutoFit/>
          </a:bodyPr>
          <a:lstStyle/>
          <a:p>
            <a:r>
              <a:rPr lang="es-MX" sz="1400" dirty="0" smtClean="0">
                <a:latin typeface="Arial" panose="020B0604020202020204" pitchFamily="34" charset="0"/>
                <a:cs typeface="Arial" panose="020B0604020202020204" pitchFamily="34" charset="0"/>
              </a:rPr>
              <a:t>Las imágenes religiosas</a:t>
            </a:r>
          </a:p>
          <a:p>
            <a:r>
              <a:rPr lang="es-MX" sz="1400" dirty="0" smtClean="0">
                <a:latin typeface="Arial" panose="020B0604020202020204" pitchFamily="34" charset="0"/>
                <a:cs typeface="Arial" panose="020B0604020202020204" pitchFamily="34" charset="0"/>
              </a:rPr>
              <a:t>Tienen gran contenido</a:t>
            </a:r>
          </a:p>
          <a:p>
            <a:r>
              <a:rPr lang="es-MX" sz="1400" dirty="0" smtClean="0">
                <a:latin typeface="Arial" panose="020B0604020202020204" pitchFamily="34" charset="0"/>
                <a:cs typeface="Arial" panose="020B0604020202020204" pitchFamily="34" charset="0"/>
              </a:rPr>
              <a:t>simbólico. Si vemos la imagen de un Ángel</a:t>
            </a:r>
          </a:p>
          <a:p>
            <a:r>
              <a:rPr lang="es-MX" sz="1400" dirty="0" smtClean="0">
                <a:latin typeface="Arial" panose="020B0604020202020204" pitchFamily="34" charset="0"/>
                <a:cs typeface="Arial" panose="020B0604020202020204" pitchFamily="34" charset="0"/>
              </a:rPr>
              <a:t>Con armadura de romano, nos referimos a</a:t>
            </a:r>
          </a:p>
          <a:p>
            <a:r>
              <a:rPr lang="es-MX" sz="1400" dirty="0" smtClean="0">
                <a:latin typeface="Arial" panose="020B0604020202020204" pitchFamily="34" charset="0"/>
                <a:cs typeface="Arial" panose="020B0604020202020204" pitchFamily="34" charset="0"/>
              </a:rPr>
              <a:t>San Miguel Arcángel, mientras que un dragón</a:t>
            </a:r>
          </a:p>
          <a:p>
            <a:r>
              <a:rPr lang="es-MX" sz="1400" dirty="0" smtClean="0">
                <a:latin typeface="Arial" panose="020B0604020202020204" pitchFamily="34" charset="0"/>
                <a:cs typeface="Arial" panose="020B0604020202020204" pitchFamily="34" charset="0"/>
              </a:rPr>
              <a:t>Derrotado por un soldado representa a San Jorge.</a:t>
            </a:r>
          </a:p>
          <a:p>
            <a:endParaRPr lang="es-MX" sz="1400" dirty="0">
              <a:latin typeface="Arial" panose="020B0604020202020204" pitchFamily="34" charset="0"/>
              <a:cs typeface="Arial" panose="020B0604020202020204" pitchFamily="34" charset="0"/>
            </a:endParaRPr>
          </a:p>
          <a:p>
            <a:r>
              <a:rPr lang="es-MX" sz="1400" dirty="0" smtClean="0">
                <a:latin typeface="Arial" panose="020B0604020202020204" pitchFamily="34" charset="0"/>
                <a:cs typeface="Arial" panose="020B0604020202020204" pitchFamily="34" charset="0"/>
              </a:rPr>
              <a:t>Patrono protector de los hogares</a:t>
            </a:r>
          </a:p>
        </p:txBody>
      </p:sp>
      <p:pic>
        <p:nvPicPr>
          <p:cNvPr id="9" name="Imagen 8"/>
          <p:cNvPicPr>
            <a:picLocks noChangeAspect="1"/>
          </p:cNvPicPr>
          <p:nvPr/>
        </p:nvPicPr>
        <p:blipFill rotWithShape="1">
          <a:blip r:embed="rId3"/>
          <a:srcRect l="8180" t="5694" r="8398" b="6425"/>
          <a:stretch/>
        </p:blipFill>
        <p:spPr>
          <a:xfrm>
            <a:off x="9105193" y="3261040"/>
            <a:ext cx="2347415" cy="3297132"/>
          </a:xfrm>
          <a:prstGeom prst="rect">
            <a:avLst/>
          </a:prstGeom>
        </p:spPr>
      </p:pic>
      <p:sp>
        <p:nvSpPr>
          <p:cNvPr id="10" name="Rectángulo 9"/>
          <p:cNvSpPr/>
          <p:nvPr/>
        </p:nvSpPr>
        <p:spPr>
          <a:xfrm>
            <a:off x="4456237" y="6145196"/>
            <a:ext cx="4496694" cy="307777"/>
          </a:xfrm>
          <a:prstGeom prst="rect">
            <a:avLst/>
          </a:prstGeom>
        </p:spPr>
        <p:txBody>
          <a:bodyPr wrap="square">
            <a:spAutoFit/>
          </a:bodyPr>
          <a:lstStyle/>
          <a:p>
            <a:r>
              <a:rPr lang="es-MX" sz="1400" dirty="0" smtClean="0">
                <a:latin typeface="Arial" panose="020B0604020202020204" pitchFamily="34" charset="0"/>
                <a:cs typeface="Arial" panose="020B0604020202020204" pitchFamily="34" charset="0"/>
              </a:rPr>
              <a:t>El </a:t>
            </a:r>
            <a:r>
              <a:rPr lang="es-MX" sz="1400" dirty="0">
                <a:latin typeface="Arial" panose="020B0604020202020204" pitchFamily="34" charset="0"/>
                <a:cs typeface="Arial" panose="020B0604020202020204" pitchFamily="34" charset="0"/>
              </a:rPr>
              <a:t>gran defensor del pueblo de Dios contra el demonio</a:t>
            </a:r>
          </a:p>
        </p:txBody>
      </p:sp>
      <p:sp>
        <p:nvSpPr>
          <p:cNvPr id="11" name="Rectángulo 10"/>
          <p:cNvSpPr/>
          <p:nvPr/>
        </p:nvSpPr>
        <p:spPr>
          <a:xfrm>
            <a:off x="1232390" y="5651399"/>
            <a:ext cx="3597460" cy="307777"/>
          </a:xfrm>
          <a:prstGeom prst="rect">
            <a:avLst/>
          </a:prstGeom>
        </p:spPr>
        <p:txBody>
          <a:bodyPr wrap="none">
            <a:spAutoFit/>
          </a:bodyPr>
          <a:lstStyle/>
          <a:p>
            <a:r>
              <a:rPr lang="es-MX" sz="1400" dirty="0">
                <a:latin typeface="Arial" panose="020B0604020202020204" pitchFamily="34" charset="0"/>
                <a:cs typeface="Arial" panose="020B0604020202020204" pitchFamily="34" charset="0"/>
              </a:rPr>
              <a:t>San Miguel es uno de los siete arcángeles </a:t>
            </a:r>
          </a:p>
        </p:txBody>
      </p:sp>
    </p:spTree>
    <p:extLst>
      <p:ext uri="{BB962C8B-B14F-4D97-AF65-F5344CB8AC3E}">
        <p14:creationId xmlns:p14="http://schemas.microsoft.com/office/powerpoint/2010/main" val="1853793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b="11501"/>
          <a:stretch/>
        </p:blipFill>
        <p:spPr>
          <a:xfrm>
            <a:off x="1239253" y="925094"/>
            <a:ext cx="3948028" cy="2862360"/>
          </a:xfrm>
          <a:prstGeom prst="rect">
            <a:avLst/>
          </a:prstGeom>
        </p:spPr>
      </p:pic>
      <p:sp>
        <p:nvSpPr>
          <p:cNvPr id="4" name="CuadroTexto 3"/>
          <p:cNvSpPr txBox="1"/>
          <p:nvPr/>
        </p:nvSpPr>
        <p:spPr>
          <a:xfrm>
            <a:off x="1239253" y="4451684"/>
            <a:ext cx="3152274" cy="1600438"/>
          </a:xfrm>
          <a:prstGeom prst="rect">
            <a:avLst/>
          </a:prstGeom>
          <a:noFill/>
        </p:spPr>
        <p:txBody>
          <a:bodyPr wrap="square" rtlCol="0">
            <a:spAutoFit/>
          </a:bodyPr>
          <a:lstStyle/>
          <a:p>
            <a:r>
              <a:rPr lang="es-MX" sz="1400" dirty="0" smtClean="0">
                <a:latin typeface="Arial" panose="020B0604020202020204" pitchFamily="34" charset="0"/>
                <a:cs typeface="Arial" panose="020B0604020202020204" pitchFamily="34" charset="0"/>
              </a:rPr>
              <a:t>Un trinche o tridente tiene diferentes simbolismos </a:t>
            </a:r>
          </a:p>
          <a:p>
            <a:r>
              <a:rPr lang="es-MX" sz="1400" dirty="0" err="1" smtClean="0">
                <a:latin typeface="Arial" panose="020B0604020202020204" pitchFamily="34" charset="0"/>
                <a:cs typeface="Arial" panose="020B0604020202020204" pitchFamily="34" charset="0"/>
              </a:rPr>
              <a:t>Segun</a:t>
            </a:r>
            <a:r>
              <a:rPr lang="es-MX" sz="1400" dirty="0" smtClean="0">
                <a:latin typeface="Arial" panose="020B0604020202020204" pitchFamily="34" charset="0"/>
                <a:cs typeface="Arial" panose="020B0604020202020204" pitchFamily="34" charset="0"/>
              </a:rPr>
              <a:t> la imagen en la que se representen. Se puede tratar de un diablo, pero también se puede</a:t>
            </a:r>
          </a:p>
          <a:p>
            <a:r>
              <a:rPr lang="es-MX" sz="1400" dirty="0">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tratar del dios Neptuno (</a:t>
            </a:r>
            <a:r>
              <a:rPr lang="es-MX" sz="1400" dirty="0" err="1" smtClean="0">
                <a:latin typeface="Arial" panose="020B0604020202020204" pitchFamily="34" charset="0"/>
                <a:cs typeface="Arial" panose="020B0604020202020204" pitchFamily="34" charset="0"/>
              </a:rPr>
              <a:t>Poseidon</a:t>
            </a:r>
            <a:r>
              <a:rPr lang="es-MX" sz="1400" dirty="0" smtClean="0">
                <a:latin typeface="Arial" panose="020B0604020202020204" pitchFamily="34" charset="0"/>
                <a:cs typeface="Arial" panose="020B0604020202020204" pitchFamily="34" charset="0"/>
              </a:rPr>
              <a:t> en la mitología griega).</a:t>
            </a:r>
          </a:p>
        </p:txBody>
      </p:sp>
      <p:pic>
        <p:nvPicPr>
          <p:cNvPr id="5" name="Imagen 4"/>
          <p:cNvPicPr>
            <a:picLocks noChangeAspect="1"/>
          </p:cNvPicPr>
          <p:nvPr/>
        </p:nvPicPr>
        <p:blipFill>
          <a:blip r:embed="rId3"/>
          <a:stretch>
            <a:fillRect/>
          </a:stretch>
        </p:blipFill>
        <p:spPr>
          <a:xfrm>
            <a:off x="6436895" y="2736431"/>
            <a:ext cx="4019300" cy="2942358"/>
          </a:xfrm>
          <a:prstGeom prst="rect">
            <a:avLst/>
          </a:prstGeom>
        </p:spPr>
      </p:pic>
      <p:sp>
        <p:nvSpPr>
          <p:cNvPr id="6" name="CuadroTexto 5"/>
          <p:cNvSpPr txBox="1"/>
          <p:nvPr/>
        </p:nvSpPr>
        <p:spPr>
          <a:xfrm>
            <a:off x="6436895" y="1899652"/>
            <a:ext cx="4073551" cy="307777"/>
          </a:xfrm>
          <a:prstGeom prst="rect">
            <a:avLst/>
          </a:prstGeom>
          <a:noFill/>
        </p:spPr>
        <p:txBody>
          <a:bodyPr wrap="none" rtlCol="0">
            <a:spAutoFit/>
          </a:bodyPr>
          <a:lstStyle/>
          <a:p>
            <a:r>
              <a:rPr lang="es-MX" sz="1400" dirty="0" smtClean="0">
                <a:latin typeface="Arial" panose="020B0604020202020204" pitchFamily="34" charset="0"/>
                <a:cs typeface="Arial" panose="020B0604020202020204" pitchFamily="34" charset="0"/>
              </a:rPr>
              <a:t>La calavera es el símbolo universal de la muerte.</a:t>
            </a: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454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TC103457503[[fn=Cita]]</Template>
  <TotalTime>143</TotalTime>
  <Words>748</Words>
  <Application>Microsoft Office PowerPoint</Application>
  <PresentationFormat>Panorámica</PresentationFormat>
  <Paragraphs>70</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Century Gothic</vt:lpstr>
      <vt:lpstr>Wingdings 2</vt:lpstr>
      <vt:lpstr>Citable</vt:lpstr>
      <vt:lpstr>Presentación de PowerPoint</vt:lpstr>
      <vt:lpstr>Presentación de PowerPoint</vt:lpstr>
      <vt:lpstr>Presentación de PowerPoint</vt:lpstr>
      <vt:lpstr>Presentación de PowerPoint</vt:lpstr>
      <vt:lpstr>Presentación de PowerPoint</vt:lpstr>
      <vt:lpstr>Presentación de PowerPoint</vt:lpstr>
      <vt:lpstr>Objetos simbólicos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teacher Irene</dc:creator>
  <cp:lastModifiedBy>teacher Irene</cp:lastModifiedBy>
  <cp:revision>12</cp:revision>
  <dcterms:created xsi:type="dcterms:W3CDTF">2013-11-06T04:16:48Z</dcterms:created>
  <dcterms:modified xsi:type="dcterms:W3CDTF">2013-11-06T06:40:04Z</dcterms:modified>
</cp:coreProperties>
</file>